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88" r:id="rId2"/>
  </p:sldMasterIdLst>
  <p:notesMasterIdLst>
    <p:notesMasterId r:id="rId18"/>
  </p:notesMasterIdLst>
  <p:handoutMasterIdLst>
    <p:handoutMasterId r:id="rId19"/>
  </p:handoutMasterIdLst>
  <p:sldIdLst>
    <p:sldId id="256" r:id="rId3"/>
    <p:sldId id="374" r:id="rId4"/>
    <p:sldId id="405" r:id="rId5"/>
    <p:sldId id="429" r:id="rId6"/>
    <p:sldId id="456" r:id="rId7"/>
    <p:sldId id="423" r:id="rId8"/>
    <p:sldId id="430" r:id="rId9"/>
    <p:sldId id="431" r:id="rId10"/>
    <p:sldId id="432" r:id="rId11"/>
    <p:sldId id="424" r:id="rId12"/>
    <p:sldId id="434" r:id="rId13"/>
    <p:sldId id="436" r:id="rId14"/>
    <p:sldId id="453" r:id="rId15"/>
    <p:sldId id="442" r:id="rId16"/>
    <p:sldId id="386" r:id="rId17"/>
  </p:sldIdLst>
  <p:sldSz cx="9144000" cy="6858000" type="screen4x3"/>
  <p:notesSz cx="6938963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7" autoAdjust="0"/>
    <p:restoredTop sz="77290" autoAdjust="0"/>
  </p:normalViewPr>
  <p:slideViewPr>
    <p:cSldViewPr snapToGrid="0" snapToObjects="1">
      <p:cViewPr varScale="1">
        <p:scale>
          <a:sx n="98" d="100"/>
          <a:sy n="98" d="100"/>
        </p:scale>
        <p:origin x="18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1742" y="-82"/>
      </p:cViewPr>
      <p:guideLst>
        <p:guide orient="horz" pos="2909"/>
        <p:guide pos="21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031323-DAD5-4FFF-BE67-E463A01304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6725" cy="461963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CA871-62AC-4C1F-967F-2AF6E5C09C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0650" y="0"/>
            <a:ext cx="3006725" cy="461963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6C5C42-99D9-4459-B485-442BEE7831E4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A64F0-04C0-4848-94CB-8A3A31FDEC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06725" cy="461963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9BDD5-21C8-44A9-8391-9012E35FF0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0650" y="8772525"/>
            <a:ext cx="3006725" cy="461963"/>
          </a:xfrm>
          <a:prstGeom prst="rect">
            <a:avLst/>
          </a:prstGeom>
        </p:spPr>
        <p:txBody>
          <a:bodyPr vert="horz" wrap="square" lIns="91956" tIns="45979" rIns="91956" bIns="459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270C81-BA7C-4247-A0A8-BB95D9A81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55E4CE-596B-49EE-9B07-C4ED06FEBB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6725" cy="461963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698EF-2C98-47F5-A36A-9189039A783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0650" y="0"/>
            <a:ext cx="3006725" cy="461963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AD4B75-CD23-45EC-BFDF-CA4A522BDD95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CE3F1C-C7DF-4F84-886E-25B0D65F45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92150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D0A14ED-87A3-494F-B27C-EB1C96B68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38" y="4387850"/>
            <a:ext cx="5551487" cy="4156075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93C98-A746-4B59-808E-227453CF73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06725" cy="461963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5A7A3-D9CB-411A-BD6F-B7150CF1B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0650" y="8772525"/>
            <a:ext cx="3006725" cy="461963"/>
          </a:xfrm>
          <a:prstGeom prst="rect">
            <a:avLst/>
          </a:prstGeom>
        </p:spPr>
        <p:txBody>
          <a:bodyPr vert="horz" wrap="square" lIns="91956" tIns="45979" rIns="91956" bIns="459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EA911C-C2EA-44D2-BBC2-1D7ED4BD2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9386ECC4-6714-4F2E-9A55-64A38778AB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7E313824-4E7D-4574-9036-DB887553C5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1EB322B-B4FC-428C-AFEB-8D550216C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9AAB5-93E0-4824-9E47-01832022AF1F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E21634F-9F86-47A2-ABC0-A27C861DD0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975903F-F6AF-4370-A4A0-3146ADF8D5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3586F53-44DF-4B02-B616-519A154B5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81B1E8-EE3B-403A-A8AA-7E66E1C895EF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72155C7-D2EC-4953-80A8-024A84B317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8203593-E8EE-4216-8850-AADD275786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28650" lvl="1" indent="-171450" defTabSz="901700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endParaRPr lang="en-US" altLang="en-US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E40435E-A917-4B29-A60A-F79910EFA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E69501-E2DF-4F10-ACC1-AAA17440879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EA911C-C2EA-44D2-BBC2-1D7ED4BD244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84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EA911C-C2EA-44D2-BBC2-1D7ED4BD244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83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597B0AC-0D3E-4685-A299-208B77ACAE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0EC65C6-7F0F-482C-BA02-55F9ED8947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8CA92A5-13FC-439F-96AC-326E2603F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2C2EE7-5A79-49B6-A75A-F583601258DD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PS Templ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3260A3E9-4337-4FC6-838B-DF28720DF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7"/>
          <a:stretch>
            <a:fillRect/>
          </a:stretch>
        </p:blipFill>
        <p:spPr bwMode="auto">
          <a:xfrm>
            <a:off x="-3175" y="-4763"/>
            <a:ext cx="9144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396B65A7-832C-4023-B442-4299966C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243638"/>
            <a:ext cx="9144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EF7502-454F-44AD-919E-A4E4ADA52E22}"/>
              </a:ext>
            </a:extLst>
          </p:cNvPr>
          <p:cNvSpPr txBox="1"/>
          <p:nvPr/>
        </p:nvSpPr>
        <p:spPr>
          <a:xfrm>
            <a:off x="2273300" y="6477000"/>
            <a:ext cx="4603750" cy="33813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Lucida Handwriting" pitchFamily="66" charset="0"/>
              </a:rPr>
              <a:t>A </a:t>
            </a:r>
            <a:r>
              <a:rPr lang="en-US" sz="1400" dirty="0">
                <a:solidFill>
                  <a:schemeClr val="bg1"/>
                </a:solidFill>
                <a:latin typeface="Lucida Handwriting" pitchFamily="66" charset="0"/>
              </a:rPr>
              <a:t>Culture</a:t>
            </a:r>
            <a:r>
              <a:rPr lang="en-US" sz="1600" dirty="0">
                <a:solidFill>
                  <a:schemeClr val="bg1"/>
                </a:solidFill>
                <a:latin typeface="Lucida Handwriting" pitchFamily="66" charset="0"/>
              </a:rPr>
              <a:t> of Safety for All 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C4121FBC-580B-4F51-84F1-9107486D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3" t="-180971" r="-50568" b="180971"/>
          <a:stretch>
            <a:fillRect/>
          </a:stretch>
        </p:blipFill>
        <p:spPr bwMode="auto">
          <a:xfrm>
            <a:off x="7918450" y="2601913"/>
            <a:ext cx="1374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55B4315C-23ED-4F66-8922-6DF27D61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1" r="8397"/>
          <a:stretch>
            <a:fillRect/>
          </a:stretch>
        </p:blipFill>
        <p:spPr bwMode="auto">
          <a:xfrm>
            <a:off x="0" y="-4763"/>
            <a:ext cx="1147763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l_fi" descr="http://www.trcm.ca/images/logoWPS.jpg">
            <a:extLst>
              <a:ext uri="{FF2B5EF4-FFF2-40B4-BE49-F238E27FC236}">
                <a16:creationId xmlns:a16="http://schemas.microsoft.com/office/drawing/2014/main" id="{F49ABE1E-8600-4B25-A6AA-4FF05DBF8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88900"/>
            <a:ext cx="7953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C56BBF6-3BC3-468A-BA45-B3A7346B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C1383-BA0B-4CF6-9C90-4F29012D306D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7272CFC-38A8-4604-924A-80262B6E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168C6E6-1337-423D-90FE-F0FE7AC6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7D76-7559-4CE8-A337-F09F917EC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20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25CD32-3735-4A2E-A277-87794790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7C35-DE3D-42EA-A0AB-7B9285190C1F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991F21-D38B-4F0B-83B9-ED216574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9469E1-E89F-4A1C-8886-0B6C70DF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2B9BE-BF5C-41EA-AEF6-DF9049E96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7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9EEED89-A269-4916-B01E-709D7F04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9B6C-A616-44A2-B519-67C857924695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9F93C3-58D5-4DFF-9C4D-A97E1A83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2C81F4-2AD6-4ED3-BF6D-C00E089C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389B-2F8A-4499-9010-3BC9CCEBC8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76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CD89F1-80C6-4DB9-9100-B28B1941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42DE-2757-4021-9878-8099630EDF20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8E1786-6344-4D36-B635-193EC713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F2756B-AE87-4AF7-98C0-A813B30D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A108-551A-406A-A34D-BB3B9A25B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510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CACCE2-EA4B-4AA2-876C-CA9739C4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7C50-26EC-406F-AEED-B83E5A7F4806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B50020-7966-4FD5-BD15-9AFB6348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CFE77B-3804-452C-A760-DF727A15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3164-F7AD-4030-8097-6FE93996D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96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66BC63-2CD9-4BE3-B454-87C824A1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13BF-A943-413F-81C6-7D3E646281A5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BEB677-36E5-4A71-B0BB-550D9D15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96D15E-2394-4FD2-8342-8177EDD6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13343-CAB0-4621-8800-DBEA3457C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27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60560-954D-4CB4-93F5-FBE430CF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13B3-3B93-4480-92CA-E720F7C43FE9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97DBB-6666-4810-B0DD-7FC602F9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230BC-4FB6-4812-9321-CC7634FE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785E6-AA00-4951-B433-468D16D8B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980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51DF6-E650-40CB-BD07-A8B24118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A548-4CFD-4D5F-B55C-9064B48F4C4F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8A127-C731-4508-9572-A4C268E8B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FF6B8-DE7B-445F-8FF6-3BBD3AFA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6E5BA-3426-4DC1-B3BC-58261037FD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61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84BFAB-9261-4434-B6C2-DFD7ACBB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AD87-E998-42CF-9EAF-2975F9C3BA18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D5EF1F-E1F0-43D3-A5E2-F8558946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CBDF24B-4323-4E87-A92D-3765A54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CD69-36F2-4CE1-AE4E-58CBA5341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39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9830AD-7B2B-4961-9B0B-708FC4CC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8ADC8-1C72-4612-A99D-4E18848DE5D1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17E65ED-C1B7-4C04-8774-D2235B92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A7B8DF-58CE-42A2-9FD3-9BC562BA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B13E-9C26-482F-A5A0-856303100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36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751A4F-1B6F-41AB-BE07-DE5532E4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8141-DEC4-44F1-BF62-9B5BF293ADD1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BBFA48-9841-462C-B3CA-E5AE77D4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E67A40-8E12-4981-A8B6-F995A011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0FAD-1C08-46D0-B89E-DE7FF80E6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31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BD8756-BC8D-4981-B156-E2AFEC6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5EE9-3A8F-4A98-AB31-0FB8127CABF7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86871A-1E67-42D3-A80F-FDE61D80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B3FE60-D5B6-4F7E-A9D8-CD5B96B0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5A72-3C73-43EE-AFF8-62565E0DA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48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7C309-04AF-4E9F-9952-6D8CD074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FEA6D-1A63-4549-9BC7-B68E803976B1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30037-54AA-47EE-9AC8-F7C1B038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F8C74-D921-4FDC-B15D-20F07456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83E4-634A-4FD4-99E3-437C71400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74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1E3CF-BA28-4203-8B56-06B194A6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C279-6A87-4287-B9DC-F9C95A8EC1C5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DD246-FFDA-40E0-83DE-C1CF243A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CDCE0-8BDD-4EC4-A27B-EFD416B6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0C54-8C04-4576-8C3D-0BBABB911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04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50AD5-55BF-4765-9CB4-E3869643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07E75-56B0-4E31-B735-0D9C51360586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F7535-162A-4014-AA8E-A9D2DF4E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98F95-5327-44D1-8B9D-8531C3A0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C29B-DCC5-4871-9DA9-87C2D0C46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73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6CB579-B333-4B87-9C14-B5C91F81B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BFDD0-EE4B-42D0-9F30-15E296673D49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CD1AF6-5529-4F29-8A53-D131EECD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D5D7E8-C587-40D5-B994-8E40BF5F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75AC0-85EF-4202-BD05-E9B4D0F53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936152B5-C2A4-4EB5-A57D-A09C4D7F91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4025" y="1138238"/>
            <a:ext cx="822960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2AC1B-AB53-44B6-B7C3-14F79DC88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BF692-B229-4E46-849A-3AF3400B3840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17B67-F3B7-49CF-8634-43226F473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D737C-B079-460E-BD70-74583E8C9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E5CCBB-E548-46D1-93EA-E1268A660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8CADDAD-438A-4B80-B33F-4A264E36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3" t="-3300" r="69" b="3300"/>
          <a:stretch>
            <a:fillRect/>
          </a:stretch>
        </p:blipFill>
        <p:spPr bwMode="auto">
          <a:xfrm>
            <a:off x="0" y="-187325"/>
            <a:ext cx="1130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D73C339F-6DDE-449B-9A41-767BD2446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243638"/>
            <a:ext cx="9144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20BF0A-A227-48F4-A951-7FA213F28A67}"/>
              </a:ext>
            </a:extLst>
          </p:cNvPr>
          <p:cNvSpPr txBox="1"/>
          <p:nvPr/>
        </p:nvSpPr>
        <p:spPr>
          <a:xfrm>
            <a:off x="2273300" y="6507163"/>
            <a:ext cx="4603750" cy="33813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Lucida Handwriting" pitchFamily="66" charset="0"/>
              </a:rPr>
              <a:t>A Culture</a:t>
            </a:r>
            <a:r>
              <a:rPr lang="en-US" sz="1600" dirty="0">
                <a:solidFill>
                  <a:schemeClr val="bg1"/>
                </a:solidFill>
                <a:latin typeface="Lucida Handwriting" pitchFamily="66" charset="0"/>
              </a:rPr>
              <a:t> of Safety for All </a:t>
            </a: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27F4F10D-2D8A-49D7-9C25-2EAFA3466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r="8397"/>
          <a:stretch>
            <a:fillRect/>
          </a:stretch>
        </p:blipFill>
        <p:spPr bwMode="auto">
          <a:xfrm>
            <a:off x="1066800" y="-152400"/>
            <a:ext cx="8080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61" r:id="rId2"/>
    <p:sldLayoutId id="2147484062" r:id="rId3"/>
    <p:sldLayoutId id="2147484063" r:id="rId4"/>
    <p:sldLayoutId id="214748406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00230BD-DA77-4F37-94B3-7E0734758C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4D1185F-A342-475E-81FE-5D17D54BFB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0CA9F-407F-4E07-99BB-4A652DEE3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74F83A-EF4E-4815-AB2A-FD53D162DE39}" type="datetimeFigureOut">
              <a:rPr lang="en-US"/>
              <a:pPr>
                <a:defRPr/>
              </a:pPr>
              <a:t>2025-10-02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63FA9-EE51-4686-ABA6-4E01DA6D9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0064B-456F-47C8-9B32-5D2B50956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BFF2BC-356A-4400-814D-92B586CDE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A5DC-BF10-4B73-BFC2-DF48702D6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4553"/>
            <a:ext cx="7772400" cy="3696511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800" spc="150" dirty="0">
                <a:ln w="11430"/>
                <a:latin typeface="Helvetica"/>
                <a:cs typeface="Helvetica"/>
              </a:rPr>
            </a:br>
            <a:r>
              <a:rPr lang="en-US" sz="4800" spc="150" dirty="0">
                <a:ln w="11430"/>
                <a:latin typeface="Helvetica"/>
                <a:cs typeface="Helvetica"/>
              </a:rPr>
              <a:t>Westwood-Crestview</a:t>
            </a:r>
            <a:br>
              <a:rPr lang="en-US" sz="4800" spc="150" dirty="0">
                <a:ln w="11430"/>
                <a:latin typeface="Helvetica"/>
                <a:cs typeface="Helvetica"/>
              </a:rPr>
            </a:br>
            <a:r>
              <a:rPr lang="en-US" sz="4800" spc="150" dirty="0">
                <a:ln w="11430"/>
                <a:latin typeface="Helvetica"/>
                <a:cs typeface="Helvetica"/>
              </a:rPr>
              <a:t>Community Forum </a:t>
            </a:r>
            <a:br>
              <a:rPr lang="en-US" sz="4800" spc="150" dirty="0">
                <a:ln w="11430"/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</a:br>
            <a:br>
              <a:rPr lang="en-US" sz="4800" spc="150" dirty="0">
                <a:ln w="11430"/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</a:br>
            <a:r>
              <a:rPr lang="en-US" sz="4800" spc="150" dirty="0">
                <a:ln w="11430"/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Councillor Evan Duncan </a:t>
            </a:r>
            <a:br>
              <a:rPr lang="en-US" sz="4800" spc="150" dirty="0">
                <a:ln w="11430"/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</a:br>
            <a:br>
              <a:rPr lang="en-US" sz="4800" spc="150" dirty="0">
                <a:ln w="11430"/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</a:br>
            <a:r>
              <a:rPr lang="en-US" sz="1400" b="1" spc="150" dirty="0">
                <a:ln w="11430"/>
                <a:latin typeface="Helvetica"/>
                <a:cs typeface="Helvetica"/>
              </a:rPr>
              <a:t>Inspector M Waddell</a:t>
            </a:r>
            <a:br>
              <a:rPr lang="en-US" sz="1400" b="1" spc="150" dirty="0">
                <a:ln w="11430"/>
                <a:latin typeface="Helvetica"/>
                <a:cs typeface="Helvetica"/>
              </a:rPr>
            </a:br>
            <a:r>
              <a:rPr lang="en-US" sz="1400" b="1" spc="150" dirty="0">
                <a:ln w="11430"/>
                <a:latin typeface="Helvetica"/>
                <a:cs typeface="Helvetica"/>
              </a:rPr>
              <a:t>October 1</a:t>
            </a:r>
            <a:r>
              <a:rPr lang="en-US" sz="1400" b="1" spc="150" baseline="30000" dirty="0">
                <a:ln w="11430"/>
                <a:latin typeface="Helvetica"/>
                <a:cs typeface="Helvetica"/>
              </a:rPr>
              <a:t>st</a:t>
            </a:r>
            <a:r>
              <a:rPr lang="en-US" sz="1400" b="1" spc="150" dirty="0">
                <a:ln w="11430"/>
                <a:latin typeface="Helvetica"/>
                <a:cs typeface="Helvetica"/>
              </a:rPr>
              <a:t> 2025</a:t>
            </a:r>
            <a:br>
              <a:rPr lang="en-US" sz="1400" b="1" spc="150" dirty="0">
                <a:ln w="11430"/>
                <a:latin typeface="Helvetica"/>
                <a:cs typeface="Helvetica"/>
              </a:rPr>
            </a:br>
            <a:r>
              <a:rPr lang="en-US" sz="1400" b="1" spc="150" dirty="0">
                <a:ln w="11430"/>
                <a:latin typeface="Helvetica"/>
                <a:cs typeface="Helvetica"/>
              </a:rPr>
              <a:t> </a:t>
            </a:r>
            <a:r>
              <a:rPr lang="en-US" sz="6000" b="1" spc="150" dirty="0">
                <a:ln w="11430"/>
                <a:latin typeface="Helvetica"/>
                <a:cs typeface="Helvetica"/>
              </a:rPr>
              <a:t> 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4E9C5A69-B717-4410-A186-5B88D98A6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595813"/>
            <a:ext cx="12065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1D6FDC7A-661A-4F30-BA34-07841A354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518025"/>
            <a:ext cx="12065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08C75EA-A66C-4A1D-B392-9D3171F87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r>
              <a:rPr lang="en-US" altLang="en-US" sz="4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West District Complement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3315" name="TextBox 2">
            <a:extLst>
              <a:ext uri="{FF2B5EF4-FFF2-40B4-BE49-F238E27FC236}">
                <a16:creationId xmlns:a16="http://schemas.microsoft.com/office/drawing/2014/main" id="{10BBA684-EB13-469C-9627-4736273CA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62138"/>
            <a:ext cx="7837488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166 members </a:t>
            </a:r>
            <a:r>
              <a:rPr lang="en-US" altLang="en-US" sz="2800" dirty="0"/>
              <a:t>(143 Cst’s) 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4 School Resource Officers 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6 platoons (20) working A/B Side 24 </a:t>
            </a:r>
            <a:r>
              <a:rPr lang="en-US" altLang="en-US" sz="2800" dirty="0" err="1"/>
              <a:t>hr</a:t>
            </a:r>
            <a:r>
              <a:rPr lang="en-US" altLang="en-US" sz="2800" dirty="0"/>
              <a:t> – 365 days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7 (2 member cruiser cars) – 2 Street Supervisors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10 hour shifts 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Primary Mandate – Calls for Service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Secondary Mandate - Proactive Initiatives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Investigations - Criminal Investigation Bureau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8B43-B9DF-4AD0-A0B0-EC368805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51" y="846138"/>
            <a:ext cx="8229600" cy="642194"/>
          </a:xfrm>
        </p:spPr>
        <p:txBody>
          <a:bodyPr/>
          <a:lstStyle/>
          <a:p>
            <a:r>
              <a:rPr lang="en-US" u="sng" dirty="0"/>
              <a:t>Notable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5622F6-1AFC-48F9-A3FB-3D31C2BA334E}"/>
              </a:ext>
            </a:extLst>
          </p:cNvPr>
          <p:cNvSpPr/>
          <p:nvPr/>
        </p:nvSpPr>
        <p:spPr>
          <a:xfrm>
            <a:off x="369651" y="1443841"/>
            <a:ext cx="86478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7D1831-DA7E-4D1F-9B38-B1A0955EE1C0}"/>
              </a:ext>
            </a:extLst>
          </p:cNvPr>
          <p:cNvSpPr/>
          <p:nvPr/>
        </p:nvSpPr>
        <p:spPr>
          <a:xfrm>
            <a:off x="0" y="1210548"/>
            <a:ext cx="90175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Sept 3rd – Armed Robbery at Unicity retailer</a:t>
            </a:r>
            <a:endParaRPr lang="en-US" sz="2400" dirty="0"/>
          </a:p>
          <a:p>
            <a:r>
              <a:rPr lang="en-US" sz="2400" dirty="0"/>
              <a:t>INCIDENT – C25*207573. WDS CSU – assigned to monitor area and were alerted to four teens shoplifting that resulted in one of the youth firing a co2 propelled firearm at security personnel narrowly missing him. All fourth youth taken into custody recovering stolen property. 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Sept 17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 – Winnipeg Transit Violent Crime Intervention Incident</a:t>
            </a:r>
            <a:endParaRPr lang="en-US" sz="2400" dirty="0"/>
          </a:p>
          <a:p>
            <a:r>
              <a:rPr lang="en-US" sz="2400" dirty="0"/>
              <a:t>INCIDENT # C25*220823/C25*220971</a:t>
            </a:r>
          </a:p>
          <a:p>
            <a:r>
              <a:rPr lang="en-US" sz="2400" dirty="0"/>
              <a:t>WDS members assigned to Transit Unicity Hub 3600 Block of Portage. </a:t>
            </a:r>
          </a:p>
          <a:p>
            <a:r>
              <a:rPr lang="en-US" sz="2400" dirty="0"/>
              <a:t>Members were alerted to theft in progress as a male made his way to the bus and was in possession of stolen property. </a:t>
            </a:r>
          </a:p>
          <a:p>
            <a:r>
              <a:rPr lang="en-US" sz="2400" dirty="0"/>
              <a:t>Members attempting to get on bus when alerted to male who had just smashed window out of the bus breaching release order conditions.</a:t>
            </a:r>
          </a:p>
        </p:txBody>
      </p:sp>
    </p:spTree>
    <p:extLst>
      <p:ext uri="{BB962C8B-B14F-4D97-AF65-F5344CB8AC3E}">
        <p14:creationId xmlns:p14="http://schemas.microsoft.com/office/powerpoint/2010/main" val="428921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1215-8BC1-4429-BDAD-495C866C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0936"/>
            <a:ext cx="8229600" cy="846307"/>
          </a:xfrm>
        </p:spPr>
        <p:txBody>
          <a:bodyPr/>
          <a:lstStyle/>
          <a:p>
            <a:r>
              <a:rPr lang="en-US" u="sng" dirty="0"/>
              <a:t>Notable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E448E6-531E-43F5-A649-6651DCED9A66}"/>
              </a:ext>
            </a:extLst>
          </p:cNvPr>
          <p:cNvSpPr/>
          <p:nvPr/>
        </p:nvSpPr>
        <p:spPr>
          <a:xfrm>
            <a:off x="389105" y="889844"/>
            <a:ext cx="84922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A77261-C53C-4061-B305-3F8EA4D61F7E}"/>
              </a:ext>
            </a:extLst>
          </p:cNvPr>
          <p:cNvSpPr/>
          <p:nvPr/>
        </p:nvSpPr>
        <p:spPr>
          <a:xfrm>
            <a:off x="0" y="130534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Sept 18th Male wearing Balaclava breaching conditions/stolen property</a:t>
            </a:r>
            <a:endParaRPr lang="en-US" sz="2400" dirty="0"/>
          </a:p>
          <a:p>
            <a:r>
              <a:rPr lang="en-US" sz="2400" dirty="0"/>
              <a:t>INCIDENT – C25*219947</a:t>
            </a:r>
          </a:p>
          <a:p>
            <a:r>
              <a:rPr lang="en-US" sz="2400" dirty="0"/>
              <a:t>LOCATION: Portage Ave/ David Street</a:t>
            </a:r>
          </a:p>
          <a:p>
            <a:r>
              <a:rPr lang="en-US" sz="2400" dirty="0"/>
              <a:t>Alerted to the a/m situation and determined male was breaching several conditions that </a:t>
            </a:r>
            <a:r>
              <a:rPr lang="en-US" sz="2400" dirty="0">
                <a:solidFill>
                  <a:srgbClr val="FF0000"/>
                </a:solidFill>
              </a:rPr>
              <a:t>prohibit him </a:t>
            </a:r>
            <a:r>
              <a:rPr lang="en-US" sz="2400" dirty="0"/>
              <a:t>from entering the City of Winnipeg!</a:t>
            </a:r>
          </a:p>
          <a:p>
            <a:r>
              <a:rPr lang="en-US" sz="2400" dirty="0"/>
              <a:t>Found in possession of stolen property from 3600 Block of Portage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Sept 18th Suspect used transit bus to flee – numerous charges</a:t>
            </a:r>
            <a:endParaRPr lang="en-US" sz="2400" dirty="0"/>
          </a:p>
          <a:p>
            <a:r>
              <a:rPr lang="en-US" sz="2400" dirty="0"/>
              <a:t>C25*221833</a:t>
            </a:r>
          </a:p>
          <a:p>
            <a:r>
              <a:rPr lang="en-US" sz="2400" dirty="0"/>
              <a:t>LOCATION: 3100 Block of Portage Ave.</a:t>
            </a:r>
          </a:p>
          <a:p>
            <a:r>
              <a:rPr lang="en-US" sz="2400" dirty="0"/>
              <a:t>Between July 7</a:t>
            </a:r>
            <a:r>
              <a:rPr lang="en-US" sz="2400" baseline="30000" dirty="0"/>
              <a:t>th</a:t>
            </a:r>
            <a:r>
              <a:rPr lang="en-US" sz="2400" dirty="0"/>
              <a:t> and August 24</a:t>
            </a:r>
            <a:r>
              <a:rPr lang="en-US" sz="2400" baseline="30000" dirty="0"/>
              <a:t>th</a:t>
            </a:r>
            <a:r>
              <a:rPr lang="en-US" sz="2400" dirty="0"/>
              <a:t>. Charged with theft under x6, FTC Release order x2 and on two outstanding warrants for FTC with Probation and attend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047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535B-FEC2-43ED-9427-996C4CA0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4127"/>
            <a:ext cx="8229600" cy="5223753"/>
          </a:xfrm>
        </p:spPr>
        <p:txBody>
          <a:bodyPr/>
          <a:lstStyle/>
          <a:p>
            <a:r>
              <a:rPr lang="en-US" b="1" u="sng" dirty="0"/>
              <a:t>Take Action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Every member of the community should be on the lookout for a potentially bad situation. We all have a role to play in Safety and Crime prevention. “</a:t>
            </a:r>
            <a:r>
              <a:rPr lang="en-US" dirty="0">
                <a:solidFill>
                  <a:srgbClr val="FF0000"/>
                </a:solidFill>
              </a:rPr>
              <a:t>Take Action</a:t>
            </a:r>
            <a:r>
              <a:rPr lang="en-US" dirty="0"/>
              <a:t>”.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0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AC94-8A01-4D4A-8537-E157BECD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4" y="965302"/>
            <a:ext cx="8229600" cy="814860"/>
          </a:xfrm>
        </p:spPr>
        <p:txBody>
          <a:bodyPr/>
          <a:lstStyle/>
          <a:p>
            <a:r>
              <a:rPr lang="en-US" sz="4800" u="sng" dirty="0"/>
              <a:t>How to report a Crime?</a:t>
            </a:r>
            <a:br>
              <a:rPr lang="en-US" sz="4800" u="sng" dirty="0"/>
            </a:br>
            <a:r>
              <a:rPr lang="en-US" dirty="0"/>
              <a:t>Emergency </a:t>
            </a:r>
            <a:r>
              <a:rPr lang="en-US" dirty="0">
                <a:solidFill>
                  <a:srgbClr val="FF0000"/>
                </a:solidFill>
              </a:rPr>
              <a:t>dial 911</a:t>
            </a:r>
            <a:br>
              <a:rPr lang="en-US" dirty="0"/>
            </a:br>
            <a:r>
              <a:rPr lang="en-US" dirty="0"/>
              <a:t>Non Emergency dial </a:t>
            </a:r>
            <a:r>
              <a:rPr lang="en-US" dirty="0">
                <a:solidFill>
                  <a:srgbClr val="FF0000"/>
                </a:solidFill>
              </a:rPr>
              <a:t>986-6222</a:t>
            </a:r>
            <a:br>
              <a:rPr lang="en-US" dirty="0"/>
            </a:br>
            <a:r>
              <a:rPr lang="en-US" dirty="0"/>
              <a:t>Report a Crime Online</a:t>
            </a:r>
            <a:br>
              <a:rPr lang="en-US" dirty="0"/>
            </a:br>
            <a:r>
              <a:rPr lang="en-US" dirty="0"/>
              <a:t>Winnipeg.ca/police</a:t>
            </a:r>
            <a:br>
              <a:rPr lang="en-US" dirty="0"/>
            </a:br>
            <a:r>
              <a:rPr lang="en-US" dirty="0"/>
              <a:t>WDS Community Support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204-986-2839</a:t>
            </a:r>
          </a:p>
        </p:txBody>
      </p:sp>
    </p:spTree>
    <p:extLst>
      <p:ext uri="{BB962C8B-B14F-4D97-AF65-F5344CB8AC3E}">
        <p14:creationId xmlns:p14="http://schemas.microsoft.com/office/powerpoint/2010/main" val="2732076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B1B04-3AA3-472C-8A02-7AEE383E6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1760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Questions &amp; Discussion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47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1100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Thank you!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2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616EB0-BF13-4A16-93B8-A5DC18EFA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03" y="4521419"/>
            <a:ext cx="1207113" cy="1414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0C8C8D-8806-4728-A9C1-8B1434555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132" y="4521419"/>
            <a:ext cx="1207113" cy="1414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>
            <a:extLst>
              <a:ext uri="{FF2B5EF4-FFF2-40B4-BE49-F238E27FC236}">
                <a16:creationId xmlns:a16="http://schemas.microsoft.com/office/drawing/2014/main" id="{CCCB4FF0-D947-416A-A620-2311AE88F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2495550"/>
            <a:ext cx="6484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D0688A0-FF40-41A3-ACC6-8DF8CCE37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12825"/>
            <a:ext cx="9144000" cy="5032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City of Winnipeg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2025 projected population of Winnipeg approx. 854,100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   (Grown 20% over past ten years)</a:t>
            </a:r>
            <a:endParaRPr lang="en-US" sz="2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i="1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237 Neighborhoods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i="1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15 Councillor Wards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i="1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Diverse Community </a:t>
            </a:r>
          </a:p>
          <a:p>
            <a:pPr marL="685800" indent="-6858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800" b="1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4800" b="1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709A15F-70F2-40D9-9AD9-C64B7890EA0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85800" y="105410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Winnipeg Police Service</a:t>
            </a:r>
          </a:p>
        </p:txBody>
      </p:sp>
      <p:sp>
        <p:nvSpPr>
          <p:cNvPr id="10243" name="Text Placeholder 3">
            <a:extLst>
              <a:ext uri="{FF2B5EF4-FFF2-40B4-BE49-F238E27FC236}">
                <a16:creationId xmlns:a16="http://schemas.microsoft.com/office/drawing/2014/main" id="{72563C60-141E-407E-B957-DBD7CE63A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8" y="1712068"/>
            <a:ext cx="8585200" cy="4547218"/>
          </a:xfrm>
        </p:spPr>
        <p:txBody>
          <a:bodyPr/>
          <a:lstStyle/>
          <a:p>
            <a:pPr marL="342900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Governance by Winnipeg Police Board (2013)</a:t>
            </a:r>
          </a:p>
          <a:p>
            <a:pPr marL="342900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Executive : Chief Gene Bowers, D/C S Halley, Supt B Miln</a:t>
            </a:r>
          </a:p>
          <a:p>
            <a:pPr marL="342900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Transparency/Accountability/Service Delivery</a:t>
            </a:r>
          </a:p>
          <a:p>
            <a:pPr marL="342900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 Complement: Authorized Police members 1425</a:t>
            </a:r>
          </a:p>
          <a:p>
            <a:pPr marL="342900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1974 Amalgamated 13 Police Depts to WPG Department</a:t>
            </a:r>
          </a:p>
          <a:p>
            <a:pPr marL="342900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2013 Four District Model – Deploys a min 28 (2) mem cars</a:t>
            </a:r>
          </a:p>
          <a:p>
            <a:pPr marL="342900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Supported by </a:t>
            </a:r>
            <a:r>
              <a:rPr lang="en-US" altLang="en-US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numerous</a:t>
            </a:r>
            <a:r>
              <a:rPr lang="en-US" altLang="en-US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specialized units</a:t>
            </a:r>
          </a:p>
          <a:p>
            <a:pPr marL="342900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0226-9199-4F9F-8B4E-1729589D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79" y="846138"/>
            <a:ext cx="8618706" cy="827019"/>
          </a:xfrm>
        </p:spPr>
        <p:txBody>
          <a:bodyPr/>
          <a:lstStyle/>
          <a:p>
            <a:r>
              <a:rPr lang="en-US" dirty="0"/>
              <a:t>   </a:t>
            </a:r>
            <a:r>
              <a:rPr lang="en-US" u="sng" dirty="0"/>
              <a:t>Telecommunications 2024</a:t>
            </a:r>
            <a:br>
              <a:rPr lang="en-US" dirty="0"/>
            </a:br>
            <a:br>
              <a:rPr lang="en-US" sz="2800" dirty="0"/>
            </a:br>
            <a:r>
              <a:rPr lang="en-US" sz="2800" dirty="0"/>
              <a:t>There were over 770,000 calls to Communications Center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Average of over 2000 calls per day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Represents a 12.6% increase over the five year average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Non dispatched events increased for the fourth year in a row, also reaching a historic high</a:t>
            </a:r>
            <a:r>
              <a:rPr lang="en-US" sz="3600" dirty="0"/>
              <a:t>                              </a:t>
            </a:r>
            <a:br>
              <a:rPr lang="en-US" sz="3600" dirty="0"/>
            </a:br>
            <a:r>
              <a:rPr lang="en-US" sz="3600" dirty="0"/>
              <a:t>              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250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FF52-6AE3-4CAE-B6EE-3475CDCE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5762"/>
            <a:ext cx="8229600" cy="5223753"/>
          </a:xfrm>
        </p:spPr>
        <p:txBody>
          <a:bodyPr/>
          <a:lstStyle/>
          <a:p>
            <a:r>
              <a:rPr lang="en-US" dirty="0"/>
              <a:t>Top 5 Citizen Generated Events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4B4AB-8195-4821-B54D-7436A5D22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15" y="1498060"/>
            <a:ext cx="8383170" cy="45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7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E511103-632B-4D96-B934-9E1CDA06C7E1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0850" y="1092200"/>
            <a:ext cx="8007350" cy="903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West District Station</a:t>
            </a:r>
            <a:br>
              <a:rPr lang="en-US" alt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2321 Grant Ave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1B456-AB27-4BE3-BC3A-A4983393A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688" y="2276272"/>
            <a:ext cx="8720137" cy="381972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sz="2400" i="1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Geographically Covers approx. </a:t>
            </a:r>
            <a:r>
              <a:rPr lang="en-US" sz="2400" i="1" u="sng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46%</a:t>
            </a:r>
            <a:r>
              <a:rPr lang="en-US" sz="2400" i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of the entire City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sz="2400" i="1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Equates to approx. 220 sq./km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sz="2400" i="1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6 Councillor Wards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sz="2400" i="1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Inspector, Staff Sergeant, Admin Sergeant and Clerk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sz="2400" i="1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defRPr/>
            </a:pPr>
            <a:endParaRPr lang="en-US" sz="2400" i="1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defRPr/>
            </a:pPr>
            <a:endParaRPr lang="en-US" sz="24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275CF-2DF9-46BF-A240-A2B31EC8A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78213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9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12F866-0BBD-4ECE-931C-F4BB05C83B6C}"/>
              </a:ext>
            </a:extLst>
          </p:cNvPr>
          <p:cNvSpPr/>
          <p:nvPr/>
        </p:nvSpPr>
        <p:spPr>
          <a:xfrm>
            <a:off x="2286000" y="-79653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1201 AREA Borders: North: </a:t>
            </a:r>
            <a:r>
              <a:rPr lang="en-US" dirty="0">
                <a:solidFill>
                  <a:srgbClr val="FF0000"/>
                </a:solidFill>
              </a:rPr>
              <a:t>Notre Dame Ave </a:t>
            </a:r>
            <a:r>
              <a:rPr lang="en-US" dirty="0"/>
              <a:t>South: Portage Ave + Tylehurst St, Richmond St. West: (South to North) St.James St./Strathcona St./Valour St. East: </a:t>
            </a:r>
            <a:r>
              <a:rPr lang="en-US" dirty="0">
                <a:solidFill>
                  <a:srgbClr val="FF0000"/>
                </a:solidFill>
              </a:rPr>
              <a:t>Ingersoll St.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1202 Area Borders: North: </a:t>
            </a:r>
            <a:r>
              <a:rPr lang="en-US" dirty="0">
                <a:solidFill>
                  <a:srgbClr val="FF0000"/>
                </a:solidFill>
              </a:rPr>
              <a:t>Railway north of Omand’s Creek Blvd.</a:t>
            </a:r>
            <a:r>
              <a:rPr lang="en-US" dirty="0"/>
              <a:t> South: Assiniboine River West: (South to North) Conway St/Braintree Cr/Wallasey St. East: (South to North) St.James St./Strathcona St./Valour St.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1203 Area Borders: North: Notre Dame Ave/Four Mile Rd South: Assiniboine River West : </a:t>
            </a:r>
            <a:r>
              <a:rPr lang="en-US" dirty="0">
                <a:solidFill>
                  <a:srgbClr val="FF0000"/>
                </a:solidFill>
              </a:rPr>
              <a:t>Camp Manitou Rd</a:t>
            </a:r>
            <a:r>
              <a:rPr lang="en-US" dirty="0"/>
              <a:t>/ Fesitval Dr. East: (South to North) Conway St/Braintree Cr/Wallasey 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5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280A3E-7A86-4FCB-8B3C-F131D62481A6}"/>
              </a:ext>
            </a:extLst>
          </p:cNvPr>
          <p:cNvSpPr/>
          <p:nvPr/>
        </p:nvSpPr>
        <p:spPr>
          <a:xfrm>
            <a:off x="2286000" y="1443841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1204 Area Borders: North: Assiniboine River South: Red River (Along Churchill Dr) West: Stafford St / Railway East of Pembina Hwy) East: Red River</a:t>
            </a:r>
          </a:p>
          <a:p>
            <a:endParaRPr lang="en-US" dirty="0"/>
          </a:p>
          <a:p>
            <a:r>
              <a:rPr lang="en-US" dirty="0"/>
              <a:t>1205 Area Borders: North: Assiniboine River South: Bishop Grandin Blvd West: (South to North) Waverley St/Renfrew St East: Red River</a:t>
            </a:r>
          </a:p>
          <a:p>
            <a:endParaRPr lang="en-US" dirty="0"/>
          </a:p>
          <a:p>
            <a:r>
              <a:rPr lang="en-US" dirty="0"/>
              <a:t>1206 Area Borders: North: Bishop Grandin/Public Rd South: </a:t>
            </a:r>
            <a:r>
              <a:rPr lang="en-US" dirty="0">
                <a:solidFill>
                  <a:srgbClr val="FF0000"/>
                </a:solidFill>
              </a:rPr>
              <a:t>Marchand Rd </a:t>
            </a:r>
            <a:r>
              <a:rPr lang="en-US" dirty="0"/>
              <a:t>West: Brady Rd East: Red River</a:t>
            </a:r>
          </a:p>
          <a:p>
            <a:endParaRPr lang="en-US" dirty="0"/>
          </a:p>
          <a:p>
            <a:r>
              <a:rPr lang="en-US" dirty="0"/>
              <a:t>1207 Area Borders: North: Assiniboine River South: </a:t>
            </a:r>
            <a:r>
              <a:rPr lang="en-US" dirty="0">
                <a:solidFill>
                  <a:srgbClr val="FF0000"/>
                </a:solidFill>
              </a:rPr>
              <a:t>Wyper Rd</a:t>
            </a:r>
            <a:r>
              <a:rPr lang="en-US" dirty="0"/>
              <a:t>/Public Rd West: Perimeter Hwy East: (South to North) Waverley St/Renfrew St</a:t>
            </a:r>
          </a:p>
        </p:txBody>
      </p:sp>
    </p:spTree>
    <p:extLst>
      <p:ext uri="{BB962C8B-B14F-4D97-AF65-F5344CB8AC3E}">
        <p14:creationId xmlns:p14="http://schemas.microsoft.com/office/powerpoint/2010/main" val="16374225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17439</TotalTime>
  <Words>848</Words>
  <Application>Microsoft Office PowerPoint</Application>
  <PresentationFormat>On-screen Show (4:3)</PresentationFormat>
  <Paragraphs>102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Lucida Handwriting</vt:lpstr>
      <vt:lpstr>1_Office Theme</vt:lpstr>
      <vt:lpstr>Custom Design</vt:lpstr>
      <vt:lpstr> Westwood-Crestview Community Forum   Councillor Evan Duncan   Inspector M Waddell October 1st 2025   </vt:lpstr>
      <vt:lpstr>PowerPoint Presentation</vt:lpstr>
      <vt:lpstr>Winnipeg Police Service</vt:lpstr>
      <vt:lpstr>   Telecommunications 2024  There were over 770,000 calls to Communications Center  Average of over 2000 calls per day  Represents a 12.6% increase over the five year average  Non dispatched events increased for the fourth year in a row, also reaching a historic high                                                  </vt:lpstr>
      <vt:lpstr>Top 5 Citizen Generated Events  </vt:lpstr>
      <vt:lpstr>West District Station 2321 Grant Ave</vt:lpstr>
      <vt:lpstr>PowerPoint Presentation</vt:lpstr>
      <vt:lpstr>PowerPoint Presentation</vt:lpstr>
      <vt:lpstr>PowerPoint Presentation</vt:lpstr>
      <vt:lpstr> West District Complement </vt:lpstr>
      <vt:lpstr>Notable Results</vt:lpstr>
      <vt:lpstr>Notable Results</vt:lpstr>
      <vt:lpstr>Take Action  Every member of the community should be on the lookout for a potentially bad situation. We all have a role to play in Safety and Crime prevention. “Take Action”. </vt:lpstr>
      <vt:lpstr>How to report a Crime? Emergency dial 911 Non Emergency dial 986-6222 Report a Crime Online Winnipeg.ca/police WDS Community Support 204-986-2839</vt:lpstr>
      <vt:lpstr>PowerPoint Presentation</vt:lpstr>
    </vt:vector>
  </TitlesOfParts>
  <Company>Home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Transformational Leadership</dc:title>
  <dc:creator>Chris  Puhach</dc:creator>
  <cp:lastModifiedBy>Max Waddell</cp:lastModifiedBy>
  <cp:revision>621</cp:revision>
  <cp:lastPrinted>2017-10-05T20:08:01Z</cp:lastPrinted>
  <dcterms:created xsi:type="dcterms:W3CDTF">2014-03-10T10:08:18Z</dcterms:created>
  <dcterms:modified xsi:type="dcterms:W3CDTF">2025-10-02T19:16:17Z</dcterms:modified>
</cp:coreProperties>
</file>